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62" r:id="rId2"/>
    <p:sldId id="277" r:id="rId3"/>
    <p:sldId id="256" r:id="rId4"/>
    <p:sldId id="257" r:id="rId5"/>
    <p:sldId id="258" r:id="rId6"/>
    <p:sldId id="259" r:id="rId7"/>
    <p:sldId id="260" r:id="rId8"/>
    <p:sldId id="276" r:id="rId9"/>
    <p:sldId id="263" r:id="rId10"/>
    <p:sldId id="264" r:id="rId11"/>
    <p:sldId id="265" r:id="rId12"/>
    <p:sldId id="266" r:id="rId13"/>
    <p:sldId id="280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60"/>
  </p:normalViewPr>
  <p:slideViewPr>
    <p:cSldViewPr>
      <p:cViewPr>
        <p:scale>
          <a:sx n="65" d="100"/>
          <a:sy n="65" d="100"/>
        </p:scale>
        <p:origin x="-153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812A9-575E-498F-8463-55EBE531B97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31C4B-94C8-45BF-AAC8-EE60544CF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31C4B-94C8-45BF-AAC8-EE60544CF80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31C4B-94C8-45BF-AAC8-EE60544CF80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3"/>
            <a:ext cx="8839200" cy="592935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Преподавание учебных дисциплин и внеурочной деятельности 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в МБОУ ЛАД №3 г.Пензы 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в соответствии 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с требованиями ФГОС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286520"/>
            <a:ext cx="8458200" cy="571480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42852"/>
          <a:ext cx="8712000" cy="6594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000"/>
                <a:gridCol w="2178000"/>
                <a:gridCol w="2178000"/>
                <a:gridCol w="2178000"/>
              </a:tblGrid>
              <a:tr h="57624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Этапы урока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Деятельность учителя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Деятельность учащихся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Формируемые УУД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217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3.Актуализация знаний. Повторение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r>
                        <a:rPr lang="ru-RU" sz="1600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за тест после проверки учителем</a:t>
                      </a:r>
                      <a:endParaRPr lang="ru-RU" sz="16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Повторение.</a:t>
                      </a:r>
                      <a:r>
                        <a:rPr lang="ru-RU" sz="1400" baseline="0" dirty="0" smtClean="0"/>
                        <a:t> Тест по природным зонам. Выявите темы, вызвавшие затруднения. </a:t>
                      </a:r>
                    </a:p>
                    <a:p>
                      <a:r>
                        <a:rPr kumimoji="0" lang="ru-RU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-Что сделать?</a:t>
                      </a:r>
                      <a:endParaRPr kumimoji="0" lang="ru-RU" sz="14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Выполняют тест.  Проверяют. Выявляют темы, вызвавшие затруднения.    Вернуться к этой теме, повторить,</a:t>
                      </a:r>
                      <a:r>
                        <a:rPr lang="ru-RU" sz="1400" baseline="0" dirty="0" smtClean="0"/>
                        <a:t> ещё раз прочитать.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Познавательные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УУД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2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Умение использовать полученные ранее знания;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работать со словарём.</a:t>
                      </a:r>
                      <a:r>
                        <a:rPr lang="ru-RU" sz="12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Регулятивные УУД</a:t>
                      </a:r>
                      <a:r>
                        <a:rPr lang="ru-RU" sz="1200" b="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Учатся оценивать свои знания, определять пути устранения пробелов в знаниях.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  <a:tr h="25670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Совместное открытие новых знаний.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с кейсами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4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Организует работу в группах с кейсами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Работают в группах с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кейсами: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Роль леса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Экологические проблемы лесов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Поведение человека в лесу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Заповедники лесной зоны России         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Познавательные УУД</a:t>
                      </a:r>
                      <a:r>
                        <a:rPr lang="ru-RU" sz="12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Решение проблемы творческого характера; нахождение</a:t>
                      </a:r>
                      <a:r>
                        <a:rPr lang="ru-RU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и извлечение информации </a:t>
                      </a:r>
                      <a:r>
                        <a:rPr lang="ru-RU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Коммуникативные УУД</a:t>
                      </a:r>
                      <a:r>
                        <a:rPr lang="ru-RU" sz="12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Умение вести монолог и диалог</a:t>
                      </a:r>
                      <a:r>
                        <a:rPr lang="ru-RU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                 </a:t>
                      </a:r>
                      <a:r>
                        <a:rPr lang="ru-RU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Личностные УУД</a:t>
                      </a:r>
                      <a:r>
                        <a:rPr lang="ru-RU" sz="12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Учатся быть доброжелательными, терпимыми друг к другу.</a:t>
                      </a:r>
                      <a:r>
                        <a:rPr lang="ru-RU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Регулятивные УУД             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Учатся принимать и сохранять учебную задачу</a:t>
                      </a:r>
                      <a:endParaRPr lang="ru-RU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853411"/>
            <a:ext cx="8839200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8839200" cy="9144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0"/>
          <a:ext cx="8929718" cy="646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183"/>
                <a:gridCol w="1918782"/>
                <a:gridCol w="2435377"/>
                <a:gridCol w="2804376"/>
              </a:tblGrid>
              <a:tr h="64008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Этапы урока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Деятельность учителя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Деятельность учащихся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Формируемые УУД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1792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Презентация групповой работы (сообщения учащихся)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Представление своей работы в любой удобной форме: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dirty="0" smtClean="0"/>
                        <a:t> Сообщение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dirty="0" smtClean="0"/>
                        <a:t> Плакат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dirty="0" smtClean="0"/>
                        <a:t> Кластер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600" dirty="0" smtClean="0"/>
                        <a:t>- Схема и т.д.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Выступают с результатами совместной работы. Дети дают оценку</a:t>
                      </a:r>
                      <a:r>
                        <a:rPr lang="ru-RU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своей работе и выступлениям одноклассников. (методы контроля и самоконтроля)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Оформление выставки готовых продуктов групповой поисковой деятельности</a:t>
                      </a: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Регулятивные 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УУД</a:t>
                      </a:r>
                      <a:r>
                        <a:rPr lang="ru-RU" sz="14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                   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Учатся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самостоятельно адекватно оценивать продукт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своей деятельности</a:t>
                      </a: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Коммуникативные УУД</a:t>
                      </a:r>
                      <a:r>
                        <a:rPr lang="ru-RU" sz="14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Умение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вести монолог и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диалог</a:t>
                      </a: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Личностные УУД</a:t>
                      </a:r>
                      <a:r>
                        <a:rPr lang="ru-RU" sz="14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                       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Учатся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уважительно относиться к результату труда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одноклассников.</a:t>
                      </a: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Познавательные УУД</a:t>
                      </a:r>
                      <a:r>
                        <a:rPr lang="ru-RU" sz="14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Осознанное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построение речевого высказывания в устной  форме</a:t>
                      </a:r>
                    </a:p>
                  </a:txBody>
                  <a:tcPr marL="114300" marR="114300" marT="0" marB="0"/>
                </a:tc>
              </a:tr>
              <a:tr h="11792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5. Первичное закрепление.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Самостоятельная</a:t>
                      </a:r>
                      <a:r>
                        <a:rPr lang="ru-RU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работа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Оценивается</a:t>
                      </a:r>
                      <a:r>
                        <a:rPr lang="ru-RU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600" dirty="0" smtClean="0"/>
                        <a:t>Организует </a:t>
                      </a:r>
                      <a:r>
                        <a:rPr lang="ru-RU" sz="1600" dirty="0" err="1" smtClean="0"/>
                        <a:t>сам-ую</a:t>
                      </a:r>
                      <a:r>
                        <a:rPr lang="ru-RU" sz="1600" baseline="0" dirty="0" smtClean="0"/>
                        <a:t> работу с текстом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Самостоятельно  работают с текстом экологического характера «Поездка в лес».</a:t>
                      </a:r>
                      <a:r>
                        <a:rPr lang="ru-RU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Исправляют ошибочные действия ребят в лесу.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Познавательные УУД</a:t>
                      </a:r>
                      <a:r>
                        <a:rPr lang="ru-RU" sz="14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Умение применить вновь полученные знания; работа</a:t>
                      </a: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с текстом, умение определить поведение героев, недопустимое в лесу 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Личностные УУД</a:t>
                      </a:r>
                      <a:r>
                        <a:rPr lang="ru-RU" sz="14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                       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Учатся уважительно относиться к лесу и его </a:t>
                      </a:r>
                      <a:r>
                        <a:rPr lang="ru-RU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обитетелям</a:t>
                      </a:r>
                      <a:endParaRPr lang="ru-RU" sz="140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60183"/>
          <a:ext cx="8715440" cy="68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2357454"/>
                <a:gridCol w="2143140"/>
                <a:gridCol w="2714648"/>
              </a:tblGrid>
              <a:tr h="62049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Этапы урока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Деятельность учителя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Деятельность учащихся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Формируемые УУД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514555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600" dirty="0" smtClean="0"/>
                        <a:t>6. Итог урока.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600" dirty="0" smtClean="0"/>
                        <a:t>Рефлексия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600" dirty="0" smtClean="0"/>
                        <a:t>Подведём итог урока.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/>
                        <a:t> Какие знания для </a:t>
                      </a:r>
                      <a:r>
                        <a:rPr lang="ru-RU" sz="1600" baseline="0" smtClean="0"/>
                        <a:t>себя открыли на уроке?</a:t>
                      </a:r>
                      <a:endParaRPr lang="ru-RU" sz="1600" baseline="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ru-RU" sz="1600" baseline="0" dirty="0" smtClean="0"/>
                        <a:t>- Решены ли задачи, поставленные на уроке?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600" baseline="0" dirty="0" smtClean="0"/>
                        <a:t>(метод самоконтроля)</a:t>
                      </a:r>
                    </a:p>
                    <a:p>
                      <a:pPr>
                        <a:buFontTx/>
                        <a:buNone/>
                      </a:pPr>
                      <a:endParaRPr lang="ru-RU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Дети</a:t>
                      </a:r>
                      <a:r>
                        <a:rPr lang="ru-RU" sz="1600" baseline="0" dirty="0" smtClean="0"/>
                        <a:t> подводят итог урока, дают оценку своим достижениям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Регулятивные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УУД</a:t>
                      </a:r>
                      <a:r>
                        <a:rPr lang="ru-RU" sz="16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Учатся 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самостоятельно адекватно оценивать  свою и чужую деятельность на  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уроке.</a:t>
                      </a:r>
                      <a:r>
                        <a:rPr lang="ru-RU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Коммуникативные УУД</a:t>
                      </a:r>
                      <a:r>
                        <a:rPr lang="ru-RU" sz="16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Учатся 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отвечать на вопросы, строить понятные 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высказывания.</a:t>
                      </a:r>
                      <a:r>
                        <a:rPr lang="ru-RU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Познавательные УУД</a:t>
                      </a:r>
                      <a:r>
                        <a:rPr lang="ru-RU" sz="16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Рефлексия 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учебного  процесса и результата деятельности на уроке </a:t>
                      </a:r>
                      <a:r>
                        <a:rPr lang="ru-RU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Личностные УУД</a:t>
                      </a:r>
                      <a:r>
                        <a:rPr lang="ru-RU" sz="16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Нравственно-эстетическая. ориентация</a:t>
                      </a: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  <a:tr h="1761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7. Домашнее задание        </a:t>
                      </a:r>
                      <a:r>
                        <a:rPr lang="ru-RU" sz="1600" dirty="0" err="1" smtClean="0">
                          <a:latin typeface="+mn-lt"/>
                          <a:ea typeface="Times New Roman"/>
                          <a:cs typeface="Times New Roman"/>
                        </a:rPr>
                        <a:t>Дифференци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600" dirty="0" err="1" smtClean="0">
                          <a:latin typeface="+mn-lt"/>
                          <a:ea typeface="Times New Roman"/>
                          <a:cs typeface="Times New Roman"/>
                        </a:rPr>
                        <a:t>рованное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Выберете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задание по желанию: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рабочей тетради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Сообщение о растении или животном леса КК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Сообщение о любом заповеднике лесной зоны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Записывают домашнее задание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к педсовету\WP_20171108_12_10_42_Pr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3961"/>
            <a:ext cx="9429784" cy="531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к педсовету\WP_20171108_11_54_59_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745329" y="959486"/>
            <a:ext cx="8001056" cy="4510399"/>
          </a:xfrm>
          <a:prstGeom prst="rect">
            <a:avLst/>
          </a:prstGeom>
          <a:noFill/>
        </p:spPr>
      </p:pic>
      <p:pic>
        <p:nvPicPr>
          <p:cNvPr id="2051" name="Picture 3" descr="F:\к педсовету\WP_20171108_12_11_38_P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802835" y="755370"/>
            <a:ext cx="8110330" cy="457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00108"/>
            <a:ext cx="8839200" cy="407196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Урок   окружающего мира</a:t>
            </a:r>
            <a:r>
              <a:rPr lang="ru-RU" sz="6600" dirty="0" smtClean="0">
                <a:solidFill>
                  <a:srgbClr val="002060"/>
                </a:solidFill>
              </a:rPr>
              <a:t> </a:t>
            </a:r>
            <a:br>
              <a:rPr lang="ru-RU" sz="6600" dirty="0" smtClean="0">
                <a:solidFill>
                  <a:srgbClr val="002060"/>
                </a:solidFill>
              </a:rPr>
            </a:br>
            <a:r>
              <a:rPr lang="ru-RU" sz="4800" dirty="0" smtClean="0">
                <a:solidFill>
                  <a:srgbClr val="002060"/>
                </a:solidFill>
              </a:rPr>
              <a:t>4 класс</a:t>
            </a:r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 тема: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>лес и человек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286388"/>
            <a:ext cx="4338638" cy="1571612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 algn="ctr"/>
            <a:r>
              <a:rPr lang="ru-RU" sz="7400" b="1" dirty="0" smtClean="0">
                <a:solidFill>
                  <a:srgbClr val="002060"/>
                </a:solidFill>
              </a:rPr>
              <a:t>Учитель начальных классов МБОУ ЛАД №3 Герасимова Л.В. </a:t>
            </a:r>
            <a:endParaRPr lang="ru-RU" sz="7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14289"/>
          <a:ext cx="8643998" cy="6747545"/>
        </p:xfrm>
        <a:graphic>
          <a:graphicData uri="http://schemas.openxmlformats.org/drawingml/2006/table">
            <a:tbl>
              <a:tblPr/>
              <a:tblGrid>
                <a:gridCol w="3143272"/>
                <a:gridCol w="5500726"/>
              </a:tblGrid>
              <a:tr h="5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урока</a:t>
                      </a:r>
                      <a:endParaRPr lang="ru-RU" sz="2000" u="none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Лес и человек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урока</a:t>
                      </a:r>
                      <a:endParaRPr lang="ru-RU" sz="2000" u="none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Урок изучения новых знаний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Целевая</a:t>
                      </a:r>
                      <a:r>
                        <a:rPr lang="ru-RU" sz="2000" b="1" u="non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установка</a:t>
                      </a:r>
                      <a:endParaRPr lang="ru-RU" sz="2000" b="1" u="none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организовать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деятельность детей в группах по поиску и 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извлечению 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информации и представлению результатов групповой работы по разным вопросам темы «Лес и человек» перед классом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 </a:t>
                      </a:r>
                      <a:endParaRPr lang="ru-RU" sz="2000" b="1" u="none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Образовательные</a:t>
                      </a:r>
                      <a:r>
                        <a:rPr kumimoji="0" lang="ru-RU" sz="2000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создать условия для развития исследовательской, аналитической деятельности через групповую работу и взаимный обмен информацией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предоставить </a:t>
                      </a:r>
                      <a:r>
                        <a:rPr lang="ru-RU" sz="2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возм-сть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получить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экологические знания</a:t>
                      </a:r>
                      <a:endParaRPr kumimoji="0" lang="ru-RU" sz="20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Развивающие</a:t>
                      </a:r>
                      <a:r>
                        <a:rPr kumimoji="0" lang="ru-RU" sz="2000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формировать навыки творческого мышления, сравнения, анализа; совершенствовать исследовательские  навыки</a:t>
                      </a:r>
                    </a:p>
                    <a:p>
                      <a:r>
                        <a:rPr kumimoji="0" lang="ru-RU" sz="20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Воспитательные</a:t>
                      </a:r>
                      <a:r>
                        <a:rPr kumimoji="0" lang="ru-RU" sz="2000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воспитывать</a:t>
                      </a:r>
                      <a:r>
                        <a:rPr kumimoji="0" lang="ru-RU" sz="20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бережное отношение к природе; уважение</a:t>
                      </a:r>
                      <a:r>
                        <a:rPr kumimoji="0"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 товарищам по классу.</a:t>
                      </a:r>
                      <a:r>
                        <a:rPr kumimoji="0" lang="ru-RU" sz="20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kumimoji="0" lang="ru-RU" sz="20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214290"/>
          <a:ext cx="8643998" cy="6284836"/>
        </p:xfrm>
        <a:graphic>
          <a:graphicData uri="http://schemas.openxmlformats.org/drawingml/2006/table">
            <a:tbl>
              <a:tblPr/>
              <a:tblGrid>
                <a:gridCol w="2760268"/>
                <a:gridCol w="5883730"/>
              </a:tblGrid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Технологии</a:t>
                      </a:r>
                      <a:endParaRPr lang="ru-RU" sz="2000" b="1" u="sng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Кейс-технология</a:t>
                      </a:r>
                      <a:endParaRPr lang="ru-RU" sz="22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Методы обучения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u="sng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Наглядно-иллюстративный  метод, частично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поисковый метод ,  методы  стимулирования к обучению.</a:t>
                      </a:r>
                      <a:endParaRPr lang="ru-RU" sz="2200" dirty="0" smtClean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22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Формы организации познавательной деятельности:</a:t>
                      </a:r>
                      <a:r>
                        <a:rPr lang="ru-RU" sz="2000" u="sng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u="sng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Индивидуальная, парная,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групповая</a:t>
                      </a:r>
                      <a:endParaRPr lang="ru-RU" sz="2200" dirty="0" smtClean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22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Источники информации </a:t>
                      </a:r>
                      <a:endParaRPr lang="ru-RU" sz="2000" b="1" u="sng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Учебник. «Окружающий мир. 4 класс». А.А.Плешаков,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Презентация,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Толковый словарь, орфографический словарь.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Кейсы по группам</a:t>
                      </a:r>
                      <a:endParaRPr lang="ru-RU" sz="22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14291"/>
            <a:ext cx="8458200" cy="5715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Планируемые результаты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857232"/>
            <a:ext cx="8458200" cy="5072098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Личностные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Признавать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важность учёбы и познания нового; понимать, зачем нужно выполнять те или иные учебные действия. </a:t>
            </a:r>
          </a:p>
          <a:p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Ориентировать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понимание принципа успеха в учебной деятельности, в т.ч. на самоанализ и самоконтроль, способность к самооценке.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14291"/>
            <a:ext cx="8458200" cy="5715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Планируемые результаты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928670"/>
            <a:ext cx="8458200" cy="7072362"/>
          </a:xfrm>
        </p:spPr>
        <p:txBody>
          <a:bodyPr>
            <a:noAutofit/>
          </a:bodyPr>
          <a:lstStyle/>
          <a:p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.Регулятивные: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планировать свои действия в соответствии с поставленной задачей и её реализации;</a:t>
            </a:r>
          </a:p>
          <a:p>
            <a:pPr lvl="0"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сверять свои действия с поставленной целью и по необходимости исправлять ошибки с помощью учителя и одноклассников;</a:t>
            </a:r>
          </a:p>
          <a:p>
            <a:pPr lvl="0"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осуществлять пошаговый и итоговый контроль.</a:t>
            </a:r>
          </a:p>
          <a:p>
            <a:pPr lvl="0"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  <a:p>
            <a:pPr lvl="0"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  <a:p>
            <a:pPr lvl="0"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  <a:p>
            <a:pPr lvl="0"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  <a:p>
            <a:pPr lvl="0">
              <a:buFontTx/>
              <a:buChar char="-"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42853"/>
            <a:ext cx="8458200" cy="5715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Планируемые результаты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715436" cy="7429528"/>
          </a:xfrm>
        </p:spPr>
        <p:txBody>
          <a:bodyPr>
            <a:normAutofit fontScale="25000" lnSpcReduction="20000"/>
          </a:bodyPr>
          <a:lstStyle/>
          <a:p>
            <a:endParaRPr lang="ru-RU" sz="96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96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2.Познавательные:</a:t>
            </a:r>
            <a:endParaRPr lang="ru-RU" sz="1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осуществлять поиск информации для выполнения учебных заданий с использованием учебной литературы, словарей, кейсов;</a:t>
            </a:r>
          </a:p>
          <a:p>
            <a:pPr lvl="0"/>
            <a:r>
              <a:rPr lang="ru-RU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формировать умение извлекать информацию;</a:t>
            </a:r>
          </a:p>
          <a:p>
            <a:pPr lvl="0"/>
            <a:r>
              <a:rPr lang="ru-RU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строить сообщение в устной форме.</a:t>
            </a:r>
          </a:p>
          <a:p>
            <a:pPr lvl="0"/>
            <a:endParaRPr lang="ru-RU" sz="1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3.Коммуникативные</a:t>
            </a:r>
            <a:endParaRPr lang="ru-RU" sz="1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сотрудничать с одноклассниками при работе в паре, группе;</a:t>
            </a:r>
          </a:p>
          <a:p>
            <a:pPr lvl="0"/>
            <a:r>
              <a:rPr lang="ru-RU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участвовать в учебном диалоге, аргументировать свою точку зрения.</a:t>
            </a:r>
          </a:p>
          <a:p>
            <a:pPr lvl="0"/>
            <a:endParaRPr lang="ru-RU" sz="11200" dirty="0" smtClean="0">
              <a:solidFill>
                <a:srgbClr val="002060"/>
              </a:solidFill>
            </a:endParaRPr>
          </a:p>
          <a:p>
            <a:pPr lvl="0">
              <a:buFontTx/>
              <a:buChar char="-"/>
            </a:pP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42853"/>
            <a:ext cx="8458200" cy="64294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Этапы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214422"/>
            <a:ext cx="8458200" cy="5357850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ru-RU" sz="3200" b="1" dirty="0" smtClean="0">
                <a:solidFill>
                  <a:srgbClr val="002060"/>
                </a:solidFill>
              </a:rPr>
              <a:t>1.Организационный момент. Мотивация учебной деятельности.</a:t>
            </a:r>
          </a:p>
          <a:p>
            <a:pPr marL="457200" indent="-457200"/>
            <a:r>
              <a:rPr lang="ru-RU" sz="3200" b="1" dirty="0" smtClean="0">
                <a:solidFill>
                  <a:srgbClr val="002060"/>
                </a:solidFill>
              </a:rPr>
              <a:t>2. Самоопределение к деятельности. Определение темы, цели и задач урока. </a:t>
            </a:r>
          </a:p>
          <a:p>
            <a:pPr marL="457200" indent="-457200"/>
            <a:r>
              <a:rPr lang="ru-RU" sz="3200" b="1" dirty="0" smtClean="0">
                <a:solidFill>
                  <a:srgbClr val="002060"/>
                </a:solidFill>
              </a:rPr>
              <a:t>3. Актуализация знаний. Повторение.</a:t>
            </a:r>
          </a:p>
          <a:p>
            <a:pPr marL="457200" indent="-457200"/>
            <a:r>
              <a:rPr lang="ru-RU" sz="3200" b="1" dirty="0" smtClean="0">
                <a:solidFill>
                  <a:srgbClr val="002060"/>
                </a:solidFill>
              </a:rPr>
              <a:t>4. Совместное открытие новых знаний.</a:t>
            </a:r>
          </a:p>
          <a:p>
            <a:pPr marL="457200" indent="-457200"/>
            <a:r>
              <a:rPr lang="ru-RU" sz="3200" b="1" dirty="0" smtClean="0">
                <a:solidFill>
                  <a:srgbClr val="002060"/>
                </a:solidFill>
              </a:rPr>
              <a:t>5. Первичное закрепление. Творческая самостоятельная работа.</a:t>
            </a:r>
          </a:p>
          <a:p>
            <a:pPr marL="457200" indent="-457200"/>
            <a:r>
              <a:rPr lang="ru-RU" sz="3200" b="1" dirty="0" smtClean="0">
                <a:solidFill>
                  <a:srgbClr val="002060"/>
                </a:solidFill>
              </a:rPr>
              <a:t>6. Итог урока. Рефлексия.</a:t>
            </a:r>
          </a:p>
          <a:p>
            <a:pPr marL="457200" indent="-457200"/>
            <a:r>
              <a:rPr lang="ru-RU" sz="3200" b="1" dirty="0" smtClean="0">
                <a:solidFill>
                  <a:srgbClr val="002060"/>
                </a:solidFill>
              </a:rPr>
              <a:t>7. Домашнее задание.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214289"/>
          <a:ext cx="8715440" cy="6377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60"/>
                <a:gridCol w="2178860"/>
                <a:gridCol w="2178860"/>
                <a:gridCol w="2178860"/>
              </a:tblGrid>
              <a:tr h="78439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Этапы урока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Деятельность учителя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Деятельность учащихся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Формируемые УУД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358876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600" dirty="0" smtClean="0"/>
                        <a:t>1.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600" dirty="0" smtClean="0"/>
                        <a:t>Организационный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600" dirty="0" smtClean="0"/>
                        <a:t>этап. (1-2 мин)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600" dirty="0" smtClean="0"/>
                        <a:t>Эмоциональный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600" dirty="0" smtClean="0"/>
                        <a:t>настрой</a:t>
                      </a:r>
                    </a:p>
                    <a:p>
                      <a:pPr marL="342900" indent="-342900">
                        <a:buNone/>
                      </a:pPr>
                      <a:endParaRPr lang="ru-RU" sz="1600" dirty="0" smtClean="0"/>
                    </a:p>
                    <a:p>
                      <a:pPr marL="342900" indent="-342900">
                        <a:buNone/>
                      </a:pPr>
                      <a:r>
                        <a:rPr lang="ru-RU" sz="1600" dirty="0" smtClean="0"/>
                        <a:t>(метод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600" dirty="0" smtClean="0"/>
                        <a:t>стимулирования к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600" dirty="0" smtClean="0"/>
                        <a:t>обучению)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Приветствует обучающихся, проверяет их готовность к уроку, создаёт эмоциональный настрой на урок, мотивирует на успешную работу.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Приветствуют учителя, проверяют свою готовность к уроку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latin typeface="Franklin Gothic Demi" pitchFamily="34" charset="0"/>
                          <a:ea typeface="Times New Roman"/>
                          <a:cs typeface="Times New Roman"/>
                        </a:rPr>
                        <a:t>Личностные: </a:t>
                      </a:r>
                      <a:r>
                        <a:rPr lang="ru-RU" sz="1600" b="0" dirty="0">
                          <a:latin typeface="+mn-lt"/>
                          <a:ea typeface="Times New Roman"/>
                          <a:cs typeface="Times New Roman"/>
                        </a:rPr>
                        <a:t>самоопределение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  <a:tr h="32343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Актуализация знаний. Определение темы урока 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(8-10 мин)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Определите</a:t>
                      </a:r>
                      <a:r>
                        <a:rPr lang="ru-RU" sz="1600" baseline="0" dirty="0" smtClean="0"/>
                        <a:t> основную мысль </a:t>
                      </a:r>
                      <a:r>
                        <a:rPr lang="ru-RU" sz="1600" baseline="0" dirty="0" err="1" smtClean="0"/>
                        <a:t>стих-ия</a:t>
                      </a:r>
                      <a:r>
                        <a:rPr lang="ru-RU" sz="1600" baseline="0" dirty="0" smtClean="0"/>
                        <a:t> и тему урока.</a:t>
                      </a:r>
                    </a:p>
                    <a:p>
                      <a:r>
                        <a:rPr lang="ru-RU" sz="1600" baseline="0" dirty="0" smtClean="0"/>
                        <a:t>Какую цель поставим?</a:t>
                      </a:r>
                    </a:p>
                    <a:p>
                      <a:r>
                        <a:rPr lang="ru-RU" sz="1600" baseline="0" dirty="0" smtClean="0"/>
                        <a:t>Какие задачи будем решать на уроке?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Определяют тему урока (совместно с учителем). Планируют этапы</a:t>
                      </a:r>
                      <a:r>
                        <a:rPr lang="ru-RU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работы на уроке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Регулятивные УУД</a:t>
                      </a:r>
                      <a:r>
                        <a:rPr lang="ru-RU" sz="12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14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рогнозирование, принятие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сохранение учебной задачи. </a:t>
                      </a:r>
                      <a:r>
                        <a:rPr lang="ru-RU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Планирование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деятельности на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уроке.</a:t>
                      </a:r>
                      <a:r>
                        <a:rPr lang="ru-RU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Коммуникативные УУД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Учатся излагать мысль чётко и ясно.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913</TotalTime>
  <Words>933</Words>
  <Application>Microsoft Office PowerPoint</Application>
  <PresentationFormat>Экран (4:3)</PresentationFormat>
  <Paragraphs>149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Преподавание учебных дисциплин и внеурочной деятельности  в МБОУ ЛАД №3 г.Пензы  в соответствии  с требованиями ФГОС</vt:lpstr>
      <vt:lpstr>Урок   окружающего мира  4 класс  тема: лес и человек</vt:lpstr>
      <vt:lpstr>Слайд 3</vt:lpstr>
      <vt:lpstr>Слайд 4</vt:lpstr>
      <vt:lpstr>Планируемые результаты</vt:lpstr>
      <vt:lpstr>Планируемые результаты</vt:lpstr>
      <vt:lpstr>Планируемые результаты</vt:lpstr>
      <vt:lpstr>Этапы урока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 русского языка  3 класс</dc:title>
  <dc:creator>USER</dc:creator>
  <cp:lastModifiedBy>USER</cp:lastModifiedBy>
  <cp:revision>40</cp:revision>
  <dcterms:created xsi:type="dcterms:W3CDTF">2016-11-02T19:38:23Z</dcterms:created>
  <dcterms:modified xsi:type="dcterms:W3CDTF">2017-12-20T21:04:07Z</dcterms:modified>
</cp:coreProperties>
</file>